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media/image5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</p:sldIdLst>
  <p:sldSz cx="18288000" cy="10287000"/>
  <p:notesSz cx="6858000" cy="9144000"/>
  <p:embeddedFontLst>
    <p:embeddedFont>
      <p:font typeface="Etna Sans Serif" panose="02000600000000000000"/>
      <p:regular r:id="rId11"/>
    </p:embeddedFont>
    <p:embeddedFont>
      <p:font typeface="Horizon" panose="02000500000000000000"/>
      <p:bold r:id="rId12"/>
    </p:embeddedFont>
    <p:embeddedFont>
      <p:font typeface="Canva Sans" panose="020B0503030501040103"/>
      <p:regular r:id="rId13"/>
    </p:embeddedFont>
    <p:embeddedFont>
      <p:font typeface="Comic Sans" panose="03000702030302020204"/>
      <p:regular r:id="rId14"/>
    </p:embeddedFont>
    <p:embeddedFont>
      <p:font typeface="Canva Sans Bold" panose="020B0803030501040103"/>
      <p:bold r:id="rId15"/>
    </p:embeddedFont>
    <p:embeddedFont>
      <p:font typeface="Calibri" panose="020F050202020403020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62" d="100"/>
          <a:sy n="62" d="100"/>
        </p:scale>
        <p:origin x="274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9.fntdata"/><Relationship Id="rId18" Type="http://schemas.openxmlformats.org/officeDocument/2006/relationships/font" Target="fonts/font8.fntdata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11983" r="-11983"/>
            </a:stretch>
          </a:blipFill>
        </p:spPr>
        <p:txBody>
          <a:bodyPr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2405847" y="887238"/>
            <a:ext cx="12981534" cy="2137788"/>
            <a:chOff x="0" y="0"/>
            <a:chExt cx="3419005" cy="5630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19005" cy="563039"/>
            </a:xfrm>
            <a:custGeom>
              <a:avLst/>
              <a:gdLst/>
              <a:ahLst/>
              <a:cxnLst/>
              <a:rect l="l" t="t" r="r" b="b"/>
              <a:pathLst>
                <a:path w="3419005" h="563039">
                  <a:moveTo>
                    <a:pt x="30415" y="0"/>
                  </a:moveTo>
                  <a:lnTo>
                    <a:pt x="3388590" y="0"/>
                  </a:lnTo>
                  <a:cubicBezTo>
                    <a:pt x="3396656" y="0"/>
                    <a:pt x="3404393" y="3204"/>
                    <a:pt x="3410097" y="8908"/>
                  </a:cubicBezTo>
                  <a:cubicBezTo>
                    <a:pt x="3415800" y="14612"/>
                    <a:pt x="3419005" y="22349"/>
                    <a:pt x="3419005" y="30415"/>
                  </a:cubicBezTo>
                  <a:lnTo>
                    <a:pt x="3419005" y="532623"/>
                  </a:lnTo>
                  <a:cubicBezTo>
                    <a:pt x="3419005" y="549421"/>
                    <a:pt x="3405387" y="563039"/>
                    <a:pt x="3388590" y="563039"/>
                  </a:cubicBezTo>
                  <a:lnTo>
                    <a:pt x="30415" y="563039"/>
                  </a:lnTo>
                  <a:cubicBezTo>
                    <a:pt x="22349" y="563039"/>
                    <a:pt x="14612" y="559834"/>
                    <a:pt x="8908" y="554130"/>
                  </a:cubicBezTo>
                  <a:cubicBezTo>
                    <a:pt x="3204" y="548426"/>
                    <a:pt x="0" y="540690"/>
                    <a:pt x="0" y="532623"/>
                  </a:cubicBezTo>
                  <a:lnTo>
                    <a:pt x="0" y="30415"/>
                  </a:lnTo>
                  <a:cubicBezTo>
                    <a:pt x="0" y="22349"/>
                    <a:pt x="3204" y="14612"/>
                    <a:pt x="8908" y="8908"/>
                  </a:cubicBezTo>
                  <a:cubicBezTo>
                    <a:pt x="14612" y="3204"/>
                    <a:pt x="22349" y="0"/>
                    <a:pt x="30415" y="0"/>
                  </a:cubicBezTo>
                  <a:close/>
                </a:path>
              </a:pathLst>
            </a:custGeom>
            <a:solidFill>
              <a:srgbClr val="3E0A10">
                <a:alpha val="4078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419005" cy="6011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6" name="Freeform 6"/>
          <p:cNvSpPr/>
          <p:nvPr/>
        </p:nvSpPr>
        <p:spPr>
          <a:xfrm>
            <a:off x="13070171" y="4443638"/>
            <a:ext cx="3598970" cy="2809120"/>
          </a:xfrm>
          <a:custGeom>
            <a:avLst/>
            <a:gdLst/>
            <a:ahLst/>
            <a:cxnLst/>
            <a:rect l="l" t="t" r="r" b="b"/>
            <a:pathLst>
              <a:path w="3598970" h="2809120">
                <a:moveTo>
                  <a:pt x="0" y="0"/>
                </a:moveTo>
                <a:lnTo>
                  <a:pt x="3598970" y="0"/>
                </a:lnTo>
                <a:lnTo>
                  <a:pt x="3598970" y="2809120"/>
                </a:lnTo>
                <a:lnTo>
                  <a:pt x="0" y="2809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105603" y="4109291"/>
            <a:ext cx="2107906" cy="3477814"/>
          </a:xfrm>
          <a:custGeom>
            <a:avLst/>
            <a:gdLst/>
            <a:ahLst/>
            <a:cxnLst/>
            <a:rect l="l" t="t" r="r" b="b"/>
            <a:pathLst>
              <a:path w="2107906" h="3477814">
                <a:moveTo>
                  <a:pt x="0" y="0"/>
                </a:moveTo>
                <a:lnTo>
                  <a:pt x="2107906" y="0"/>
                </a:lnTo>
                <a:lnTo>
                  <a:pt x="2107906" y="3477814"/>
                </a:lnTo>
                <a:lnTo>
                  <a:pt x="0" y="34778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099459" y="3790798"/>
            <a:ext cx="4089083" cy="4114800"/>
          </a:xfrm>
          <a:custGeom>
            <a:avLst/>
            <a:gdLst/>
            <a:ahLst/>
            <a:cxnLst/>
            <a:rect l="l" t="t" r="r" b="b"/>
            <a:pathLst>
              <a:path w="4089083" h="4114800">
                <a:moveTo>
                  <a:pt x="0" y="0"/>
                </a:moveTo>
                <a:lnTo>
                  <a:pt x="4089082" y="0"/>
                </a:lnTo>
                <a:lnTo>
                  <a:pt x="408908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418344" y="1108570"/>
            <a:ext cx="11451313" cy="1783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sz="10400">
                <a:solidFill>
                  <a:srgbClr val="FFFFFF"/>
                </a:solidFill>
                <a:latin typeface="Etna Sans Serif" panose="02000600000000000000"/>
                <a:ea typeface="Etna Sans Serif" panose="02000600000000000000"/>
                <a:cs typeface="Etna Sans Serif" panose="02000600000000000000"/>
                <a:sym typeface="Etna Sans Serif" panose="02000600000000000000"/>
              </a:rPr>
              <a:t>Hunt The Wumpus </a:t>
            </a:r>
            <a:endParaRPr lang="en-US" sz="10400">
              <a:solidFill>
                <a:srgbClr val="FFFFFF"/>
              </a:solidFill>
              <a:latin typeface="Etna Sans Serif" panose="02000600000000000000"/>
              <a:ea typeface="Etna Sans Serif" panose="02000600000000000000"/>
              <a:cs typeface="Etna Sans Serif" panose="02000600000000000000"/>
              <a:sym typeface="Etna Sans Serif" panose="0200060000000000000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776888" y="8819998"/>
            <a:ext cx="4734224" cy="743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>
                <a:solidFill>
                  <a:srgbClr val="FFFFFF"/>
                </a:solidFill>
                <a:latin typeface="Horizon" panose="02000500000000000000"/>
                <a:ea typeface="Horizon" panose="02000500000000000000"/>
                <a:cs typeface="Horizon" panose="02000500000000000000"/>
                <a:sym typeface="Horizon" panose="02000500000000000000"/>
              </a:rPr>
              <a:t>El Clasico</a:t>
            </a:r>
            <a:endParaRPr lang="en-US" sz="4100">
              <a:solidFill>
                <a:srgbClr val="FFFFFF"/>
              </a:solidFill>
              <a:latin typeface="Horizon" panose="02000500000000000000"/>
              <a:ea typeface="Horizon" panose="02000500000000000000"/>
              <a:cs typeface="Horizon" panose="02000500000000000000"/>
              <a:sym typeface="Horizon" panose="020005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139238" y="4819967"/>
            <a:ext cx="952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</a:p>
        </p:txBody>
      </p:sp>
      <p:sp>
        <p:nvSpPr>
          <p:cNvPr id="12" name="TextBox 12"/>
          <p:cNvSpPr txBox="1"/>
          <p:nvPr/>
        </p:nvSpPr>
        <p:spPr>
          <a:xfrm>
            <a:off x="14648496" y="8611518"/>
            <a:ext cx="3418344" cy="12462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5"/>
              </a:lnSpc>
            </a:pPr>
            <a:r>
              <a:rPr lang="en-US" sz="23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PRESENTED BY - SHIVAM KUMAR</a:t>
            </a:r>
            <a:endParaRPr lang="en-US" sz="23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ctr">
              <a:lnSpc>
                <a:spcPts val="3355"/>
              </a:lnSpc>
            </a:pPr>
            <a:r>
              <a:rPr lang="en-US" sz="23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SHIKHAR PANDEY</a:t>
            </a:r>
            <a:endParaRPr lang="en-US" sz="23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l="-6109" r="-610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795754"/>
            <a:ext cx="15958182" cy="1737046"/>
            <a:chOff x="0" y="0"/>
            <a:chExt cx="4202978" cy="45749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02978" cy="457493"/>
            </a:xfrm>
            <a:custGeom>
              <a:avLst/>
              <a:gdLst/>
              <a:ahLst/>
              <a:cxnLst/>
              <a:rect l="l" t="t" r="r" b="b"/>
              <a:pathLst>
                <a:path w="4202978" h="457493">
                  <a:moveTo>
                    <a:pt x="24742" y="0"/>
                  </a:moveTo>
                  <a:lnTo>
                    <a:pt x="4178236" y="0"/>
                  </a:lnTo>
                  <a:cubicBezTo>
                    <a:pt x="4191901" y="0"/>
                    <a:pt x="4202978" y="11077"/>
                    <a:pt x="4202978" y="24742"/>
                  </a:cubicBezTo>
                  <a:lnTo>
                    <a:pt x="4202978" y="432751"/>
                  </a:lnTo>
                  <a:cubicBezTo>
                    <a:pt x="4202978" y="439313"/>
                    <a:pt x="4200371" y="445607"/>
                    <a:pt x="4195731" y="450247"/>
                  </a:cubicBezTo>
                  <a:cubicBezTo>
                    <a:pt x="4191091" y="454887"/>
                    <a:pt x="4184798" y="457493"/>
                    <a:pt x="4178236" y="457493"/>
                  </a:cubicBezTo>
                  <a:lnTo>
                    <a:pt x="24742" y="457493"/>
                  </a:lnTo>
                  <a:cubicBezTo>
                    <a:pt x="11077" y="457493"/>
                    <a:pt x="0" y="446416"/>
                    <a:pt x="0" y="432751"/>
                  </a:cubicBezTo>
                  <a:lnTo>
                    <a:pt x="0" y="24742"/>
                  </a:lnTo>
                  <a:cubicBezTo>
                    <a:pt x="0" y="18180"/>
                    <a:pt x="2607" y="11887"/>
                    <a:pt x="7247" y="7247"/>
                  </a:cubicBezTo>
                  <a:cubicBezTo>
                    <a:pt x="11887" y="2607"/>
                    <a:pt x="18180" y="0"/>
                    <a:pt x="24742" y="0"/>
                  </a:cubicBezTo>
                  <a:close/>
                </a:path>
              </a:pathLst>
            </a:custGeom>
            <a:solidFill>
              <a:srgbClr val="167B94">
                <a:alpha val="4078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02978" cy="4955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28700" y="4444870"/>
            <a:ext cx="8598453" cy="4891215"/>
            <a:chOff x="0" y="0"/>
            <a:chExt cx="2264613" cy="128822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264613" cy="1288221"/>
            </a:xfrm>
            <a:custGeom>
              <a:avLst/>
              <a:gdLst/>
              <a:ahLst/>
              <a:cxnLst/>
              <a:rect l="l" t="t" r="r" b="b"/>
              <a:pathLst>
                <a:path w="2264613" h="1288221">
                  <a:moveTo>
                    <a:pt x="45920" y="0"/>
                  </a:moveTo>
                  <a:lnTo>
                    <a:pt x="2218693" y="0"/>
                  </a:lnTo>
                  <a:cubicBezTo>
                    <a:pt x="2244054" y="0"/>
                    <a:pt x="2264613" y="20559"/>
                    <a:pt x="2264613" y="45920"/>
                  </a:cubicBezTo>
                  <a:lnTo>
                    <a:pt x="2264613" y="1242302"/>
                  </a:lnTo>
                  <a:cubicBezTo>
                    <a:pt x="2264613" y="1254480"/>
                    <a:pt x="2259775" y="1266160"/>
                    <a:pt x="2251163" y="1274772"/>
                  </a:cubicBezTo>
                  <a:cubicBezTo>
                    <a:pt x="2242552" y="1283383"/>
                    <a:pt x="2230872" y="1288221"/>
                    <a:pt x="2218693" y="1288221"/>
                  </a:cubicBezTo>
                  <a:lnTo>
                    <a:pt x="45920" y="1288221"/>
                  </a:lnTo>
                  <a:cubicBezTo>
                    <a:pt x="20559" y="1288221"/>
                    <a:pt x="0" y="1267662"/>
                    <a:pt x="0" y="1242302"/>
                  </a:cubicBezTo>
                  <a:lnTo>
                    <a:pt x="0" y="45920"/>
                  </a:lnTo>
                  <a:cubicBezTo>
                    <a:pt x="0" y="33741"/>
                    <a:pt x="4838" y="22061"/>
                    <a:pt x="13450" y="13450"/>
                  </a:cubicBezTo>
                  <a:cubicBezTo>
                    <a:pt x="22061" y="4838"/>
                    <a:pt x="33741" y="0"/>
                    <a:pt x="45920" y="0"/>
                  </a:cubicBezTo>
                  <a:close/>
                </a:path>
              </a:pathLst>
            </a:custGeom>
            <a:solidFill>
              <a:srgbClr val="167B94">
                <a:alpha val="40784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264613" cy="13263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590651" y="4892354"/>
            <a:ext cx="7690115" cy="452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>
                <a:solidFill>
                  <a:srgbClr val="FEFEFE"/>
                </a:solidFill>
                <a:latin typeface="Comic Sans" panose="03000702030302020204"/>
                <a:ea typeface="Comic Sans" panose="03000702030302020204"/>
                <a:cs typeface="Comic Sans" panose="03000702030302020204"/>
                <a:sym typeface="Comic Sans" panose="03000702030302020204"/>
              </a:rPr>
              <a:t>Game Overview</a:t>
            </a:r>
            <a:endParaRPr lang="en-US" sz="2800">
              <a:solidFill>
                <a:srgbClr val="FEFEFE"/>
              </a:solidFill>
              <a:latin typeface="Comic Sans" panose="03000702030302020204"/>
              <a:ea typeface="Comic Sans" panose="03000702030302020204"/>
              <a:cs typeface="Comic Sans" panose="03000702030302020204"/>
              <a:sym typeface="Comic Sans" panose="03000702030302020204"/>
            </a:endParaRPr>
          </a:p>
          <a:p>
            <a:pPr marL="604520" lvl="1" indent="-302260" algn="l">
              <a:lnSpc>
                <a:spcPts val="3920"/>
              </a:lnSpc>
              <a:buFont typeface="Arial" panose="020B0604020202020204"/>
              <a:buChar char="•"/>
            </a:pPr>
            <a:r>
              <a:rPr lang="en-US" sz="2800">
                <a:solidFill>
                  <a:srgbClr val="FEFEFE"/>
                </a:solidFill>
                <a:latin typeface="Comic Sans" panose="03000702030302020204"/>
                <a:ea typeface="Comic Sans" panose="03000702030302020204"/>
                <a:cs typeface="Comic Sans" panose="03000702030302020204"/>
                <a:sym typeface="Comic Sans" panose="03000702030302020204"/>
              </a:rPr>
              <a:t>The game is set on a 4×5 grid where the player starts at room 1.</a:t>
            </a:r>
            <a:endParaRPr lang="en-US" sz="2800">
              <a:solidFill>
                <a:srgbClr val="FEFEFE"/>
              </a:solidFill>
              <a:latin typeface="Comic Sans" panose="03000702030302020204"/>
              <a:ea typeface="Comic Sans" panose="03000702030302020204"/>
              <a:cs typeface="Comic Sans" panose="03000702030302020204"/>
              <a:sym typeface="Comic Sans" panose="03000702030302020204"/>
            </a:endParaRPr>
          </a:p>
          <a:p>
            <a:pPr marL="604520" lvl="1" indent="-302260" algn="l">
              <a:lnSpc>
                <a:spcPts val="3920"/>
              </a:lnSpc>
              <a:buFont typeface="Arial" panose="020B0604020202020204"/>
              <a:buChar char="•"/>
            </a:pPr>
            <a:r>
              <a:rPr lang="en-US" sz="2800">
                <a:solidFill>
                  <a:srgbClr val="FEFEFE"/>
                </a:solidFill>
                <a:latin typeface="Comic Sans" panose="03000702030302020204"/>
                <a:ea typeface="Comic Sans" panose="03000702030302020204"/>
                <a:cs typeface="Comic Sans" panose="03000702030302020204"/>
                <a:sym typeface="Comic Sans" panose="03000702030302020204"/>
              </a:rPr>
              <a:t>The objective is to hunt and kill the Wumpus using arrows while avoiding dangers.</a:t>
            </a:r>
            <a:endParaRPr lang="en-US" sz="2800">
              <a:solidFill>
                <a:srgbClr val="FEFEFE"/>
              </a:solidFill>
              <a:latin typeface="Comic Sans" panose="03000702030302020204"/>
              <a:ea typeface="Comic Sans" panose="03000702030302020204"/>
              <a:cs typeface="Comic Sans" panose="03000702030302020204"/>
              <a:sym typeface="Comic Sans" panose="03000702030302020204"/>
            </a:endParaRPr>
          </a:p>
          <a:p>
            <a:pPr marL="604520" lvl="1" indent="-302260" algn="l">
              <a:lnSpc>
                <a:spcPts val="3920"/>
              </a:lnSpc>
              <a:buFont typeface="Arial" panose="020B0604020202020204"/>
              <a:buChar char="•"/>
            </a:pPr>
            <a:r>
              <a:rPr lang="en-US" sz="2800">
                <a:solidFill>
                  <a:srgbClr val="FEFEFE"/>
                </a:solidFill>
                <a:latin typeface="Comic Sans" panose="03000702030302020204"/>
                <a:ea typeface="Comic Sans" panose="03000702030302020204"/>
                <a:cs typeface="Comic Sans" panose="03000702030302020204"/>
                <a:sym typeface="Comic Sans" panose="03000702030302020204"/>
              </a:rPr>
              <a:t>The player has 2 arrows at the start but can find extra arrows while exploring.</a:t>
            </a:r>
            <a:endParaRPr lang="en-US" sz="2800">
              <a:solidFill>
                <a:srgbClr val="FEFEFE"/>
              </a:solidFill>
              <a:latin typeface="Comic Sans" panose="03000702030302020204"/>
              <a:ea typeface="Comic Sans" panose="03000702030302020204"/>
              <a:cs typeface="Comic Sans" panose="03000702030302020204"/>
              <a:sym typeface="Comic Sans" panose="03000702030302020204"/>
            </a:endParaRPr>
          </a:p>
          <a:p>
            <a:pPr algn="l">
              <a:lnSpc>
                <a:spcPts val="3920"/>
              </a:lnSpc>
              <a:spcBef>
                <a:spcPct val="0"/>
              </a:spcBef>
            </a:pPr>
            <a:endParaRPr lang="en-US" sz="2800">
              <a:solidFill>
                <a:srgbClr val="FEFEFE"/>
              </a:solidFill>
              <a:latin typeface="Comic Sans" panose="03000702030302020204"/>
              <a:ea typeface="Comic Sans" panose="03000702030302020204"/>
              <a:cs typeface="Comic Sans" panose="03000702030302020204"/>
              <a:sym typeface="Comic Sans" panose="03000702030302020204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437885" y="595729"/>
            <a:ext cx="15685763" cy="1783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sz="10400">
                <a:solidFill>
                  <a:srgbClr val="FEFEFE"/>
                </a:solidFill>
                <a:latin typeface="Etna Sans Serif" panose="02000600000000000000"/>
                <a:ea typeface="Etna Sans Serif" panose="02000600000000000000"/>
                <a:cs typeface="Etna Sans Serif" panose="02000600000000000000"/>
                <a:sym typeface="Etna Sans Serif" panose="02000600000000000000"/>
              </a:rPr>
              <a:t>What’s Inside the Game ?  </a:t>
            </a:r>
            <a:endParaRPr lang="en-US" sz="10400">
              <a:solidFill>
                <a:srgbClr val="FEFEFE"/>
              </a:solidFill>
              <a:latin typeface="Etna Sans Serif" panose="02000600000000000000"/>
              <a:ea typeface="Etna Sans Serif" panose="02000600000000000000"/>
              <a:cs typeface="Etna Sans Serif" panose="02000600000000000000"/>
              <a:sym typeface="Etna Sans Serif" panose="02000600000000000000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0871046" y="4444870"/>
            <a:ext cx="6764226" cy="4813430"/>
          </a:xfrm>
          <a:custGeom>
            <a:avLst/>
            <a:gdLst/>
            <a:ahLst/>
            <a:cxnLst/>
            <a:rect l="l" t="t" r="r" b="b"/>
            <a:pathLst>
              <a:path w="6764226" h="4813430">
                <a:moveTo>
                  <a:pt x="0" y="0"/>
                </a:moveTo>
                <a:lnTo>
                  <a:pt x="6764226" y="0"/>
                </a:lnTo>
                <a:lnTo>
                  <a:pt x="6764226" y="4813430"/>
                </a:lnTo>
                <a:lnTo>
                  <a:pt x="0" y="4813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396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4555" b="-4555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948937" y="284765"/>
            <a:ext cx="15958182" cy="1714930"/>
            <a:chOff x="0" y="0"/>
            <a:chExt cx="4202978" cy="4516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02978" cy="451669"/>
            </a:xfrm>
            <a:custGeom>
              <a:avLst/>
              <a:gdLst/>
              <a:ahLst/>
              <a:cxnLst/>
              <a:rect l="l" t="t" r="r" b="b"/>
              <a:pathLst>
                <a:path w="4202978" h="451669">
                  <a:moveTo>
                    <a:pt x="24742" y="0"/>
                  </a:moveTo>
                  <a:lnTo>
                    <a:pt x="4178236" y="0"/>
                  </a:lnTo>
                  <a:cubicBezTo>
                    <a:pt x="4191901" y="0"/>
                    <a:pt x="4202978" y="11077"/>
                    <a:pt x="4202978" y="24742"/>
                  </a:cubicBezTo>
                  <a:lnTo>
                    <a:pt x="4202978" y="426927"/>
                  </a:lnTo>
                  <a:cubicBezTo>
                    <a:pt x="4202978" y="433489"/>
                    <a:pt x="4200371" y="439782"/>
                    <a:pt x="4195731" y="444422"/>
                  </a:cubicBezTo>
                  <a:cubicBezTo>
                    <a:pt x="4191091" y="449062"/>
                    <a:pt x="4184798" y="451669"/>
                    <a:pt x="4178236" y="451669"/>
                  </a:cubicBezTo>
                  <a:lnTo>
                    <a:pt x="24742" y="451669"/>
                  </a:lnTo>
                  <a:cubicBezTo>
                    <a:pt x="18180" y="451669"/>
                    <a:pt x="11887" y="449062"/>
                    <a:pt x="7247" y="444422"/>
                  </a:cubicBezTo>
                  <a:cubicBezTo>
                    <a:pt x="2607" y="439782"/>
                    <a:pt x="0" y="433489"/>
                    <a:pt x="0" y="426927"/>
                  </a:cubicBezTo>
                  <a:lnTo>
                    <a:pt x="0" y="24742"/>
                  </a:lnTo>
                  <a:cubicBezTo>
                    <a:pt x="0" y="18180"/>
                    <a:pt x="2607" y="11887"/>
                    <a:pt x="7247" y="7247"/>
                  </a:cubicBezTo>
                  <a:cubicBezTo>
                    <a:pt x="11887" y="2607"/>
                    <a:pt x="18180" y="0"/>
                    <a:pt x="24742" y="0"/>
                  </a:cubicBezTo>
                  <a:close/>
                </a:path>
              </a:pathLst>
            </a:custGeom>
            <a:solidFill>
              <a:srgbClr val="120A07">
                <a:alpha val="4078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02978" cy="4897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246182" y="3857069"/>
            <a:ext cx="15660937" cy="4580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310"/>
              </a:lnSpc>
            </a:pP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      </a:t>
            </a:r>
            <a:r>
              <a:rPr lang="en-US" sz="5220" b="1">
                <a:solidFill>
                  <a:srgbClr val="FEFEFE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Player</a:t>
            </a: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: Starts at room 1 and explores the grid.</a:t>
            </a:r>
            <a:endParaRPr lang="en-US" sz="522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7310"/>
              </a:lnSpc>
            </a:pP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      </a:t>
            </a:r>
            <a:r>
              <a:rPr lang="en-US" sz="5220" b="1">
                <a:solidFill>
                  <a:srgbClr val="FEFEFE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Wumpus</a:t>
            </a: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: A creature that must be eliminated.</a:t>
            </a:r>
            <a:endParaRPr lang="en-US" sz="522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7310"/>
              </a:lnSpc>
            </a:pP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      </a:t>
            </a:r>
            <a:r>
              <a:rPr lang="en-US" sz="5220" b="1">
                <a:solidFill>
                  <a:srgbClr val="FEFEFE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Arrows</a:t>
            </a: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: Used to shoot and kill the Wumpus.</a:t>
            </a:r>
            <a:endParaRPr lang="en-US" sz="522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7310"/>
              </a:lnSpc>
            </a:pP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      </a:t>
            </a:r>
            <a:r>
              <a:rPr lang="en-US" sz="5220" b="1">
                <a:solidFill>
                  <a:srgbClr val="FEFEFE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Pit</a:t>
            </a: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: Falling into a pit means game over.</a:t>
            </a:r>
            <a:endParaRPr lang="en-US" sz="522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7310"/>
              </a:lnSpc>
            </a:pP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      </a:t>
            </a:r>
            <a:r>
              <a:rPr lang="en-US" sz="5220" b="1">
                <a:solidFill>
                  <a:srgbClr val="FEFEFE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Bats</a:t>
            </a:r>
            <a:r>
              <a:rPr lang="en-US" sz="522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: Move the player to a random position </a:t>
            </a:r>
            <a:endParaRPr lang="en-US" sz="522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130363" y="4010141"/>
            <a:ext cx="795089" cy="795089"/>
          </a:xfrm>
          <a:custGeom>
            <a:avLst/>
            <a:gdLst/>
            <a:ahLst/>
            <a:cxnLst/>
            <a:rect l="l" t="t" r="r" b="b"/>
            <a:pathLst>
              <a:path w="795089" h="795089">
                <a:moveTo>
                  <a:pt x="0" y="0"/>
                </a:moveTo>
                <a:lnTo>
                  <a:pt x="795089" y="0"/>
                </a:lnTo>
                <a:lnTo>
                  <a:pt x="795089" y="795089"/>
                </a:lnTo>
                <a:lnTo>
                  <a:pt x="0" y="7950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2401" y="4924559"/>
            <a:ext cx="1011013" cy="789130"/>
          </a:xfrm>
          <a:custGeom>
            <a:avLst/>
            <a:gdLst/>
            <a:ahLst/>
            <a:cxnLst/>
            <a:rect l="l" t="t" r="r" b="b"/>
            <a:pathLst>
              <a:path w="1011013" h="789130">
                <a:moveTo>
                  <a:pt x="0" y="0"/>
                </a:moveTo>
                <a:lnTo>
                  <a:pt x="1011013" y="0"/>
                </a:lnTo>
                <a:lnTo>
                  <a:pt x="1011013" y="789130"/>
                </a:lnTo>
                <a:lnTo>
                  <a:pt x="0" y="78913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9585342">
            <a:off x="737384" y="6035844"/>
            <a:ext cx="1241836" cy="534940"/>
          </a:xfrm>
          <a:custGeom>
            <a:avLst/>
            <a:gdLst/>
            <a:ahLst/>
            <a:cxnLst/>
            <a:rect l="l" t="t" r="r" b="b"/>
            <a:pathLst>
              <a:path w="1241836" h="534940">
                <a:moveTo>
                  <a:pt x="0" y="0"/>
                </a:moveTo>
                <a:lnTo>
                  <a:pt x="1241836" y="0"/>
                </a:lnTo>
                <a:lnTo>
                  <a:pt x="1241836" y="534939"/>
                </a:lnTo>
                <a:lnTo>
                  <a:pt x="0" y="5349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5533" b="-71780"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130363" y="6769113"/>
            <a:ext cx="756600" cy="756600"/>
          </a:xfrm>
          <a:custGeom>
            <a:avLst/>
            <a:gdLst/>
            <a:ahLst/>
            <a:cxnLst/>
            <a:rect l="l" t="t" r="r" b="b"/>
            <a:pathLst>
              <a:path w="756600" h="756600">
                <a:moveTo>
                  <a:pt x="0" y="0"/>
                </a:moveTo>
                <a:lnTo>
                  <a:pt x="756600" y="0"/>
                </a:lnTo>
                <a:lnTo>
                  <a:pt x="756600" y="756600"/>
                </a:lnTo>
                <a:lnTo>
                  <a:pt x="0" y="756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10800000">
            <a:off x="1130363" y="7676879"/>
            <a:ext cx="870958" cy="868678"/>
          </a:xfrm>
          <a:custGeom>
            <a:avLst/>
            <a:gdLst/>
            <a:ahLst/>
            <a:cxnLst/>
            <a:rect l="l" t="t" r="r" b="b"/>
            <a:pathLst>
              <a:path w="870958" h="868678">
                <a:moveTo>
                  <a:pt x="0" y="0"/>
                </a:moveTo>
                <a:lnTo>
                  <a:pt x="870958" y="0"/>
                </a:lnTo>
                <a:lnTo>
                  <a:pt x="870958" y="868679"/>
                </a:lnTo>
                <a:lnTo>
                  <a:pt x="0" y="8686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22401" y="36830"/>
            <a:ext cx="15685763" cy="1783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sz="10400">
                <a:solidFill>
                  <a:srgbClr val="FEFEFE"/>
                </a:solidFill>
                <a:latin typeface="Etna Sans Serif" panose="02000600000000000000"/>
                <a:ea typeface="Etna Sans Serif" panose="02000600000000000000"/>
                <a:cs typeface="Etna Sans Serif" panose="02000600000000000000"/>
                <a:sym typeface="Etna Sans Serif" panose="02000600000000000000"/>
              </a:rPr>
              <a:t>The Key Elements</a:t>
            </a:r>
            <a:endParaRPr lang="en-US" sz="10400">
              <a:solidFill>
                <a:srgbClr val="FEFEFE"/>
              </a:solidFill>
              <a:latin typeface="Etna Sans Serif" panose="02000600000000000000"/>
              <a:ea typeface="Etna Sans Serif" panose="02000600000000000000"/>
              <a:cs typeface="Etna Sans Serif" panose="02000600000000000000"/>
              <a:sym typeface="Etna Sans Serif" panose="020006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3222" b="-3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81920" y="3108548"/>
            <a:ext cx="8576337" cy="5971028"/>
            <a:chOff x="0" y="0"/>
            <a:chExt cx="2258788" cy="157261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258788" cy="1572616"/>
            </a:xfrm>
            <a:custGeom>
              <a:avLst/>
              <a:gdLst/>
              <a:ahLst/>
              <a:cxnLst/>
              <a:rect l="l" t="t" r="r" b="b"/>
              <a:pathLst>
                <a:path w="2258788" h="1572616">
                  <a:moveTo>
                    <a:pt x="46038" y="0"/>
                  </a:moveTo>
                  <a:lnTo>
                    <a:pt x="2212750" y="0"/>
                  </a:lnTo>
                  <a:cubicBezTo>
                    <a:pt x="2238176" y="0"/>
                    <a:pt x="2258788" y="20612"/>
                    <a:pt x="2258788" y="46038"/>
                  </a:cubicBezTo>
                  <a:lnTo>
                    <a:pt x="2258788" y="1526578"/>
                  </a:lnTo>
                  <a:cubicBezTo>
                    <a:pt x="2258788" y="1552004"/>
                    <a:pt x="2238176" y="1572616"/>
                    <a:pt x="2212750" y="1572616"/>
                  </a:cubicBezTo>
                  <a:lnTo>
                    <a:pt x="46038" y="1572616"/>
                  </a:lnTo>
                  <a:cubicBezTo>
                    <a:pt x="20612" y="1572616"/>
                    <a:pt x="0" y="1552004"/>
                    <a:pt x="0" y="1526578"/>
                  </a:cubicBezTo>
                  <a:lnTo>
                    <a:pt x="0" y="46038"/>
                  </a:lnTo>
                  <a:cubicBezTo>
                    <a:pt x="0" y="20612"/>
                    <a:pt x="20612" y="0"/>
                    <a:pt x="46038" y="0"/>
                  </a:cubicBezTo>
                  <a:close/>
                </a:path>
              </a:pathLst>
            </a:custGeom>
            <a:solidFill>
              <a:srgbClr val="391202">
                <a:alpha val="4078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258788" cy="16107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6" name="Freeform 6"/>
          <p:cNvSpPr/>
          <p:nvPr/>
        </p:nvSpPr>
        <p:spPr>
          <a:xfrm>
            <a:off x="10249784" y="3005942"/>
            <a:ext cx="7475240" cy="6073633"/>
          </a:xfrm>
          <a:custGeom>
            <a:avLst/>
            <a:gdLst/>
            <a:ahLst/>
            <a:cxnLst/>
            <a:rect l="l" t="t" r="r" b="b"/>
            <a:pathLst>
              <a:path w="7475240" h="6073633">
                <a:moveTo>
                  <a:pt x="0" y="0"/>
                </a:moveTo>
                <a:lnTo>
                  <a:pt x="7475241" y="0"/>
                </a:lnTo>
                <a:lnTo>
                  <a:pt x="7475241" y="6073633"/>
                </a:lnTo>
                <a:lnTo>
                  <a:pt x="0" y="60736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660928" y="444065"/>
            <a:ext cx="12966145" cy="1783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  <a:spcBef>
                <a:spcPct val="0"/>
              </a:spcBef>
            </a:pPr>
            <a:r>
              <a:rPr lang="en-US" sz="10400">
                <a:solidFill>
                  <a:srgbClr val="FFFFFF"/>
                </a:solidFill>
                <a:latin typeface="Etna Sans Serif" panose="02000600000000000000"/>
                <a:ea typeface="Etna Sans Serif" panose="02000600000000000000"/>
                <a:cs typeface="Etna Sans Serif" panose="02000600000000000000"/>
                <a:sym typeface="Etna Sans Serif" panose="02000600000000000000"/>
              </a:rPr>
              <a:t>HOW TO PLAY GAME </a:t>
            </a:r>
            <a:endParaRPr lang="en-US" sz="10400">
              <a:solidFill>
                <a:srgbClr val="FFFFFF"/>
              </a:solidFill>
              <a:latin typeface="Etna Sans Serif" panose="02000600000000000000"/>
              <a:ea typeface="Etna Sans Serif" panose="02000600000000000000"/>
              <a:cs typeface="Etna Sans Serif" panose="02000600000000000000"/>
              <a:sym typeface="Etna Sans Serif" panose="020006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395221" y="3298545"/>
            <a:ext cx="7748779" cy="578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10"/>
              </a:lnSpc>
            </a:pPr>
            <a:r>
              <a:rPr lang="en-US" sz="2865" b="1">
                <a:solidFill>
                  <a:srgbClr val="FFFFFF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Controls:</a:t>
            </a:r>
            <a:endParaRPr lang="en-US" sz="2865" b="1">
              <a:solidFill>
                <a:srgbClr val="FFFFFF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algn="ctr">
              <a:lnSpc>
                <a:spcPts val="3495"/>
              </a:lnSpc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  M Key – Move to an adjacent room.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ctr">
              <a:lnSpc>
                <a:spcPts val="3495"/>
              </a:lnSpc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  S Key – Shoot an arrow (select a room and press Enter).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ctr">
              <a:lnSpc>
                <a:spcPts val="3495"/>
              </a:lnSpc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  R Key – Reset the game.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3495"/>
              </a:lnSpc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Rules: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39115" lvl="1" indent="-269240" algn="l">
              <a:lnSpc>
                <a:spcPts val="3495"/>
              </a:lnSpc>
              <a:buFont typeface="Arial" panose="020B0604020202020204"/>
              <a:buChar char="•"/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Avoid pits, bats, and the Wumpus.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39115" lvl="1" indent="-269240" algn="l">
              <a:lnSpc>
                <a:spcPts val="3495"/>
              </a:lnSpc>
              <a:buFont typeface="Arial" panose="020B0604020202020204"/>
              <a:buChar char="•"/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Bats can relocate you to a random room.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39115" lvl="1" indent="-269240" algn="l">
              <a:lnSpc>
                <a:spcPts val="3495"/>
              </a:lnSpc>
              <a:buFont typeface="Arial" panose="020B0604020202020204"/>
              <a:buChar char="•"/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Windy rooms indicate a nearby pit.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39115" lvl="1" indent="-269240" algn="l">
              <a:lnSpc>
                <a:spcPts val="3495"/>
              </a:lnSpc>
              <a:buFont typeface="Arial" panose="020B0604020202020204"/>
              <a:buChar char="•"/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Flappy sounds mean a bat is close.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39115" lvl="1" indent="-269240" algn="l">
              <a:lnSpc>
                <a:spcPts val="3495"/>
              </a:lnSpc>
              <a:buFont typeface="Arial" panose="020B0604020202020204"/>
              <a:buChar char="•"/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Stinky smell signals the Wumpus is near.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39115" lvl="1" indent="-269240" algn="l">
              <a:lnSpc>
                <a:spcPts val="3495"/>
              </a:lnSpc>
              <a:buFont typeface="Arial" panose="020B0604020202020204"/>
              <a:buChar char="•"/>
            </a:pPr>
            <a:r>
              <a:rPr lang="en-US" sz="2495">
                <a:solidFill>
                  <a:srgbClr val="FFFFFF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Find extra arrows (15% chance in safe rooms).</a:t>
            </a: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3495"/>
              </a:lnSpc>
            </a:pPr>
            <a:endParaRPr lang="en-US" sz="2495">
              <a:solidFill>
                <a:srgbClr val="FFFFFF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6666" b="-1666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667000" y="2474740"/>
            <a:ext cx="12424521" cy="6192188"/>
            <a:chOff x="0" y="0"/>
            <a:chExt cx="3272302" cy="16308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72302" cy="1630864"/>
            </a:xfrm>
            <a:custGeom>
              <a:avLst/>
              <a:gdLst/>
              <a:ahLst/>
              <a:cxnLst/>
              <a:rect l="l" t="t" r="r" b="b"/>
              <a:pathLst>
                <a:path w="3272302" h="1630864">
                  <a:moveTo>
                    <a:pt x="31779" y="0"/>
                  </a:moveTo>
                  <a:lnTo>
                    <a:pt x="3240523" y="0"/>
                  </a:lnTo>
                  <a:cubicBezTo>
                    <a:pt x="3258074" y="0"/>
                    <a:pt x="3272302" y="14228"/>
                    <a:pt x="3272302" y="31779"/>
                  </a:cubicBezTo>
                  <a:lnTo>
                    <a:pt x="3272302" y="1599085"/>
                  </a:lnTo>
                  <a:cubicBezTo>
                    <a:pt x="3272302" y="1616636"/>
                    <a:pt x="3258074" y="1630864"/>
                    <a:pt x="3240523" y="1630864"/>
                  </a:cubicBezTo>
                  <a:lnTo>
                    <a:pt x="31779" y="1630864"/>
                  </a:lnTo>
                  <a:cubicBezTo>
                    <a:pt x="14228" y="1630864"/>
                    <a:pt x="0" y="1616636"/>
                    <a:pt x="0" y="1599085"/>
                  </a:cubicBezTo>
                  <a:lnTo>
                    <a:pt x="0" y="31779"/>
                  </a:lnTo>
                  <a:cubicBezTo>
                    <a:pt x="0" y="14228"/>
                    <a:pt x="14228" y="0"/>
                    <a:pt x="31779" y="0"/>
                  </a:cubicBezTo>
                  <a:close/>
                </a:path>
              </a:pathLst>
            </a:custGeom>
            <a:solidFill>
              <a:srgbClr val="697A53">
                <a:alpha val="4078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3272302" cy="16689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968930" y="2962170"/>
            <a:ext cx="12350140" cy="57047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0"/>
              </a:lnSpc>
            </a:pPr>
            <a:r>
              <a:rPr lang="en-US" sz="2850" b="1" dirty="0">
                <a:solidFill>
                  <a:srgbClr val="FEFEFE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Pattern Recognition – Identify sensory cues:</a:t>
            </a:r>
            <a:endParaRPr lang="en-US" sz="2850" b="1" dirty="0">
              <a:solidFill>
                <a:srgbClr val="FEFEFE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565785" lvl="1" indent="-283210" algn="l">
              <a:lnSpc>
                <a:spcPts val="3670"/>
              </a:lnSpc>
              <a:buFont typeface="Arial" panose="020B0604020202020204"/>
              <a:buChar char="•"/>
            </a:pPr>
            <a:r>
              <a:rPr lang="en-US" sz="2620" dirty="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Wind indicates a nearby pit.</a:t>
            </a:r>
            <a:endParaRPr lang="en-US" sz="2620" dirty="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65785" lvl="1" indent="-283210" algn="l">
              <a:lnSpc>
                <a:spcPts val="3670"/>
              </a:lnSpc>
              <a:buFont typeface="Arial" panose="020B0604020202020204"/>
              <a:buChar char="•"/>
            </a:pPr>
            <a:r>
              <a:rPr lang="en-US" sz="2620" dirty="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Flapping sounds suggest a bat is nearby.</a:t>
            </a:r>
            <a:endParaRPr lang="en-US" sz="2620" dirty="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65785" lvl="1" indent="-283210" algn="l">
              <a:lnSpc>
                <a:spcPts val="3670"/>
              </a:lnSpc>
              <a:buFont typeface="Arial" panose="020B0604020202020204"/>
              <a:buChar char="•"/>
            </a:pPr>
            <a:r>
              <a:rPr lang="en-US" sz="2620" dirty="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A foul smell means the Wumpus is close.</a:t>
            </a:r>
            <a:endParaRPr lang="en-US" sz="2620" dirty="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3990"/>
              </a:lnSpc>
            </a:pPr>
            <a:r>
              <a:rPr lang="en-US" sz="2850" b="1" dirty="0">
                <a:solidFill>
                  <a:srgbClr val="FEFEFE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Decision Trees – Plan moves logically:</a:t>
            </a:r>
            <a:endParaRPr lang="en-US" sz="2850" b="1" dirty="0">
              <a:solidFill>
                <a:srgbClr val="FEFEFE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565785" lvl="1" indent="-283210" algn="l">
              <a:lnSpc>
                <a:spcPts val="3670"/>
              </a:lnSpc>
              <a:buFont typeface="Arial" panose="020B0604020202020204"/>
              <a:buChar char="•"/>
            </a:pPr>
            <a:r>
              <a:rPr lang="en-US" sz="2620" dirty="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If a room smells bad, consider shooting an arrow.</a:t>
            </a:r>
            <a:endParaRPr lang="en-US" sz="2620" dirty="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65785" lvl="1" indent="-283210" algn="l">
              <a:lnSpc>
                <a:spcPts val="3670"/>
              </a:lnSpc>
              <a:buFont typeface="Arial" panose="020B0604020202020204"/>
              <a:buChar char="•"/>
            </a:pPr>
            <a:r>
              <a:rPr lang="en-US" sz="2620" dirty="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If a room is windy, avoid it since a pit might be nearby.</a:t>
            </a:r>
            <a:endParaRPr lang="en-US" sz="2620" dirty="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3990"/>
              </a:lnSpc>
            </a:pPr>
            <a:r>
              <a:rPr lang="en-US" sz="2850" b="1" dirty="0">
                <a:solidFill>
                  <a:srgbClr val="FEFEFE"/>
                </a:solidFill>
                <a:latin typeface="Canva Sans Bold" panose="020B0803030501040103"/>
                <a:ea typeface="Canva Sans Bold" panose="020B0803030501040103"/>
                <a:cs typeface="Canva Sans Bold" panose="020B0803030501040103"/>
                <a:sym typeface="Canva Sans Bold" panose="020B0803030501040103"/>
              </a:rPr>
              <a:t>Probabilistic Thinking – Predict the Wumpus's location:</a:t>
            </a:r>
            <a:endParaRPr lang="en-US" sz="2850" b="1" dirty="0">
              <a:solidFill>
                <a:srgbClr val="FEFEFE"/>
              </a:solidFill>
              <a:latin typeface="Canva Sans Bold" panose="020B0803030501040103"/>
              <a:ea typeface="Canva Sans Bold" panose="020B0803030501040103"/>
              <a:cs typeface="Canva Sans Bold" panose="020B0803030501040103"/>
              <a:sym typeface="Canva Sans Bold" panose="020B0803030501040103"/>
            </a:endParaRPr>
          </a:p>
          <a:p>
            <a:pPr marL="565785" lvl="1" indent="-283210" algn="l">
              <a:lnSpc>
                <a:spcPts val="3670"/>
              </a:lnSpc>
              <a:buFont typeface="Arial" panose="020B0604020202020204"/>
              <a:buChar char="•"/>
            </a:pPr>
            <a:r>
              <a:rPr lang="en-US" sz="2620" dirty="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Analyze clues carefully and only shoot when confident of its position.</a:t>
            </a:r>
            <a:endParaRPr lang="en-US" sz="2620" dirty="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3990"/>
              </a:lnSpc>
            </a:pPr>
            <a:r>
              <a:rPr lang="en-US" sz="2850" dirty="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Optimization &amp; Risk Management – Maximize survival:</a:t>
            </a:r>
            <a:endParaRPr lang="en-US" sz="2850" dirty="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marL="565785" lvl="1" indent="-283210" algn="l">
              <a:lnSpc>
                <a:spcPts val="3670"/>
              </a:lnSpc>
              <a:buFont typeface="Arial" panose="020B0604020202020204"/>
              <a:buChar char="•"/>
            </a:pPr>
            <a:r>
              <a:rPr lang="en-US" sz="2620" dirty="0">
                <a:solidFill>
                  <a:srgbClr val="FEFEFE"/>
                </a:solidFill>
                <a:latin typeface="Canva Sans" panose="020B0503030501040103"/>
                <a:ea typeface="Canva Sans" panose="020B0503030501040103"/>
                <a:cs typeface="Canva Sans" panose="020B0503030501040103"/>
                <a:sym typeface="Canva Sans" panose="020B0503030501040103"/>
              </a:rPr>
              <a:t>Take the safest paths, conserve arrows, and minimize unnecessary risks.</a:t>
            </a:r>
            <a:endParaRPr lang="en-US" sz="2620" dirty="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  <a:p>
            <a:pPr algn="l">
              <a:lnSpc>
                <a:spcPts val="3670"/>
              </a:lnSpc>
            </a:pPr>
            <a:endParaRPr lang="en-US" sz="2620" dirty="0">
              <a:solidFill>
                <a:srgbClr val="FEFEFE"/>
              </a:solidFill>
              <a:latin typeface="Canva Sans" panose="020B0503030501040103"/>
              <a:ea typeface="Canva Sans" panose="020B0503030501040103"/>
              <a:cs typeface="Canva Sans" panose="020B0503030501040103"/>
              <a:sym typeface="Canva Sans" panose="020B0503030501040103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228936" y="6688"/>
            <a:ext cx="11492227" cy="1783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560"/>
              </a:lnSpc>
            </a:pPr>
            <a:r>
              <a:rPr lang="en-US" sz="10400">
                <a:solidFill>
                  <a:srgbClr val="FEFEFE"/>
                </a:solidFill>
                <a:latin typeface="Etna Sans Serif" panose="02000600000000000000"/>
                <a:ea typeface="Etna Sans Serif" panose="02000600000000000000"/>
                <a:cs typeface="Etna Sans Serif" panose="02000600000000000000"/>
                <a:sym typeface="Etna Sans Serif" panose="02000600000000000000"/>
              </a:rPr>
              <a:t>Play Like an AI</a:t>
            </a:r>
            <a:endParaRPr lang="en-US" sz="10400">
              <a:solidFill>
                <a:srgbClr val="FEFEFE"/>
              </a:solidFill>
              <a:latin typeface="Etna Sans Serif" panose="02000600000000000000"/>
              <a:ea typeface="Etna Sans Serif" panose="02000600000000000000"/>
              <a:cs typeface="Etna Sans Serif" panose="02000600000000000000"/>
              <a:sym typeface="Etna Sans Serif" panose="020006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1522</Words>
  <Application>WPS Presentation</Application>
  <PresentationFormat>Custom</PresentationFormat>
  <Paragraphs>53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8" baseType="lpstr">
      <vt:lpstr>Arial</vt:lpstr>
      <vt:lpstr>SimSun</vt:lpstr>
      <vt:lpstr>Wingdings</vt:lpstr>
      <vt:lpstr>Etna Sans Serif</vt:lpstr>
      <vt:lpstr>Horizon</vt:lpstr>
      <vt:lpstr>Canva Sans</vt:lpstr>
      <vt:lpstr>Comic Sans</vt:lpstr>
      <vt:lpstr>Arial</vt:lpstr>
      <vt:lpstr>Canva Sans Bold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Hunt The Wumpus</dc:title>
  <dc:creator/>
  <cp:lastModifiedBy>25.Shikhar Pandey</cp:lastModifiedBy>
  <cp:revision>4</cp:revision>
  <dcterms:created xsi:type="dcterms:W3CDTF">2006-08-16T00:00:00Z</dcterms:created>
  <dcterms:modified xsi:type="dcterms:W3CDTF">2025-03-24T05:49:46Z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602F00CC85CE48D3903207FBF3CF77B4_12</vt:lpwstr>
  </property>
  <property fmtid="{D5CDD505-2E9C-101B-9397-08002B2CF9AE}" pid="3" name="KSOProductBuildVer">
    <vt:lpwstr>1033-12.2.0.20326</vt:lpwstr>
  </property>
</Properties>
</file>

<file path=docProps/thumbnail.jpeg>
</file>